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Barlow" panose="020F0502020204030204" pitchFamily="2" charset="0"/>
      <p:regular r:id="rId12"/>
    </p:embeddedFont>
    <p:embeddedFont>
      <p:font typeface="Barlow Medium" panose="020F05020202040302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905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2798326"/>
            <a:ext cx="6707148" cy="611981"/>
          </a:xfrm>
          <a:prstGeom prst="rect">
            <a:avLst/>
          </a:prstGeom>
          <a:noFill/>
          <a:ln/>
        </p:spPr>
        <p:txBody>
          <a:bodyPr wrap="none" lIns="0" tIns="0" rIns="0" bIns="0" rtlCol="0" anchor="t"/>
          <a:lstStyle/>
          <a:p>
            <a:pPr marL="0" indent="0" algn="l">
              <a:lnSpc>
                <a:spcPts val="4800"/>
              </a:lnSpc>
              <a:buNone/>
            </a:pPr>
            <a:r>
              <a:rPr lang="en-US" sz="3850" dirty="0">
                <a:solidFill>
                  <a:srgbClr val="FFFFFF"/>
                </a:solidFill>
                <a:latin typeface="Barlow Medium" pitchFamily="34" charset="0"/>
                <a:ea typeface="Barlow Medium" pitchFamily="34" charset="-122"/>
                <a:cs typeface="Barlow Medium" pitchFamily="34" charset="-120"/>
              </a:rPr>
              <a:t>Understanding Customer Churn</a:t>
            </a:r>
            <a:endParaRPr lang="en-US" sz="3850" dirty="0"/>
          </a:p>
        </p:txBody>
      </p:sp>
      <p:sp>
        <p:nvSpPr>
          <p:cNvPr id="4" name="Text 1"/>
          <p:cNvSpPr/>
          <p:nvPr/>
        </p:nvSpPr>
        <p:spPr>
          <a:xfrm>
            <a:off x="881063" y="3740706"/>
            <a:ext cx="7381875" cy="1057275"/>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This presentation explores customer churn modeling, a critical aspect of business strategy. We will delve into data analysis, feature engineering, and model evaluation to predict and understand why customers leave.</a:t>
            </a:r>
            <a:endParaRPr lang="en-US" sz="1700" dirty="0"/>
          </a:p>
        </p:txBody>
      </p:sp>
      <p:sp>
        <p:nvSpPr>
          <p:cNvPr id="5" name="Shape 2"/>
          <p:cNvSpPr/>
          <p:nvPr/>
        </p:nvSpPr>
        <p:spPr>
          <a:xfrm>
            <a:off x="881063" y="5062299"/>
            <a:ext cx="352425" cy="352425"/>
          </a:xfrm>
          <a:prstGeom prst="roundRect">
            <a:avLst>
              <a:gd name="adj" fmla="val 25943351"/>
            </a:avLst>
          </a:prstGeom>
          <a:noFill/>
          <a:ln w="7620">
            <a:solidFill>
              <a:srgbClr val="38383C"/>
            </a:solidFill>
            <a:prstDash val="solid"/>
          </a:ln>
        </p:spPr>
      </p:sp>
      <p:pic>
        <p:nvPicPr>
          <p:cNvPr id="6" name="Image 1" descr="preencoded.png"/>
          <p:cNvPicPr>
            <a:picLocks noChangeAspect="1"/>
          </p:cNvPicPr>
          <p:nvPr/>
        </p:nvPicPr>
        <p:blipFill>
          <a:blip r:embed="rId4"/>
          <a:stretch>
            <a:fillRect/>
          </a:stretch>
        </p:blipFill>
        <p:spPr>
          <a:xfrm>
            <a:off x="888683" y="5069919"/>
            <a:ext cx="337185" cy="337185"/>
          </a:xfrm>
          <a:prstGeom prst="rect">
            <a:avLst/>
          </a:prstGeom>
        </p:spPr>
      </p:pic>
      <p:sp>
        <p:nvSpPr>
          <p:cNvPr id="7" name="Text 3"/>
          <p:cNvSpPr/>
          <p:nvPr/>
        </p:nvSpPr>
        <p:spPr>
          <a:xfrm>
            <a:off x="1343620" y="5045750"/>
            <a:ext cx="2879646" cy="385524"/>
          </a:xfrm>
          <a:prstGeom prst="rect">
            <a:avLst/>
          </a:prstGeom>
          <a:noFill/>
          <a:ln/>
        </p:spPr>
        <p:txBody>
          <a:bodyPr wrap="none" lIns="0" tIns="0" rIns="0" bIns="0" rtlCol="0" anchor="t"/>
          <a:lstStyle/>
          <a:p>
            <a:pPr marL="0" indent="0" algn="l">
              <a:lnSpc>
                <a:spcPts val="3000"/>
              </a:lnSpc>
              <a:buNone/>
            </a:pPr>
            <a:r>
              <a:rPr lang="en-US" sz="2150" b="1" dirty="0">
                <a:solidFill>
                  <a:srgbClr val="E5E0DF"/>
                </a:solidFill>
                <a:latin typeface="Barlow Bold" pitchFamily="34" charset="0"/>
                <a:ea typeface="Barlow Bold" pitchFamily="34" charset="-122"/>
                <a:cs typeface="Barlow Bold" pitchFamily="34" charset="-120"/>
              </a:rPr>
              <a:t>by Abdelrahman Seddik</a:t>
            </a:r>
            <a:endParaRPr lang="en-US" sz="2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22484" y="565428"/>
            <a:ext cx="7673697" cy="571143"/>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Barlow Medium" pitchFamily="34" charset="0"/>
                <a:ea typeface="Barlow Medium" pitchFamily="34" charset="-122"/>
                <a:cs typeface="Barlow Medium" pitchFamily="34" charset="-120"/>
              </a:rPr>
              <a:t>Project Overview and Data Preparation</a:t>
            </a:r>
            <a:endParaRPr lang="en-US" sz="3550" dirty="0"/>
          </a:p>
        </p:txBody>
      </p:sp>
      <p:sp>
        <p:nvSpPr>
          <p:cNvPr id="3" name="Text 1"/>
          <p:cNvSpPr/>
          <p:nvPr/>
        </p:nvSpPr>
        <p:spPr>
          <a:xfrm>
            <a:off x="822484" y="1650563"/>
            <a:ext cx="2284809" cy="285512"/>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Barlow Medium" pitchFamily="34" charset="0"/>
                <a:ea typeface="Barlow Medium" pitchFamily="34" charset="-122"/>
                <a:cs typeface="Barlow Medium" pitchFamily="34" charset="-120"/>
              </a:rPr>
              <a:t>Project Goal</a:t>
            </a:r>
            <a:endParaRPr lang="en-US" sz="1750" dirty="0"/>
          </a:p>
        </p:txBody>
      </p:sp>
      <p:sp>
        <p:nvSpPr>
          <p:cNvPr id="4" name="Text 2"/>
          <p:cNvSpPr/>
          <p:nvPr/>
        </p:nvSpPr>
        <p:spPr>
          <a:xfrm>
            <a:off x="822484" y="2141696"/>
            <a:ext cx="6241852" cy="986909"/>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Barlow" pitchFamily="34" charset="0"/>
                <a:ea typeface="Barlow" pitchFamily="34" charset="-122"/>
                <a:cs typeface="Barlow" pitchFamily="34" charset="-120"/>
              </a:rPr>
              <a:t>The primary objective is to build a robust churn prediction model using machine learning techniques. This involves understanding the dataset, preprocessing the data, and evaluating various models.</a:t>
            </a:r>
            <a:endParaRPr lang="en-US" sz="1600" dirty="0"/>
          </a:p>
        </p:txBody>
      </p:sp>
      <p:sp>
        <p:nvSpPr>
          <p:cNvPr id="5" name="Text 3"/>
          <p:cNvSpPr/>
          <p:nvPr/>
        </p:nvSpPr>
        <p:spPr>
          <a:xfrm>
            <a:off x="822484" y="3334226"/>
            <a:ext cx="2284809" cy="285512"/>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Barlow Medium" pitchFamily="34" charset="0"/>
                <a:ea typeface="Barlow Medium" pitchFamily="34" charset="-122"/>
                <a:cs typeface="Barlow Medium" pitchFamily="34" charset="-120"/>
              </a:rPr>
              <a:t>Initial Data Load</a:t>
            </a:r>
            <a:endParaRPr lang="en-US" sz="1750" dirty="0"/>
          </a:p>
        </p:txBody>
      </p:sp>
      <p:sp>
        <p:nvSpPr>
          <p:cNvPr id="6" name="Text 4"/>
          <p:cNvSpPr/>
          <p:nvPr/>
        </p:nvSpPr>
        <p:spPr>
          <a:xfrm>
            <a:off x="822484" y="3825359"/>
            <a:ext cx="6241852" cy="986909"/>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Barlow" pitchFamily="34" charset="0"/>
                <a:ea typeface="Barlow" pitchFamily="34" charset="-122"/>
                <a:cs typeface="Barlow" pitchFamily="34" charset="-120"/>
              </a:rPr>
              <a:t>The dataset, "Churn_Modelling.csv," contains 10,000 entries and 14 columns. Initial checks confirm no missing values or duplicate rows, ensuring data quality.</a:t>
            </a:r>
            <a:endParaRPr lang="en-US" sz="1600" dirty="0"/>
          </a:p>
        </p:txBody>
      </p:sp>
      <p:pic>
        <p:nvPicPr>
          <p:cNvPr id="7" name="Image 0" descr="preencoded.png"/>
          <p:cNvPicPr>
            <a:picLocks noChangeAspect="1"/>
          </p:cNvPicPr>
          <p:nvPr/>
        </p:nvPicPr>
        <p:blipFill>
          <a:blip r:embed="rId3"/>
          <a:stretch>
            <a:fillRect/>
          </a:stretch>
        </p:blipFill>
        <p:spPr>
          <a:xfrm>
            <a:off x="7573685" y="1676281"/>
            <a:ext cx="6241852" cy="62418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7712" y="513993"/>
            <a:ext cx="4696539" cy="519232"/>
          </a:xfrm>
          <a:prstGeom prst="rect">
            <a:avLst/>
          </a:prstGeom>
          <a:noFill/>
          <a:ln/>
        </p:spPr>
        <p:txBody>
          <a:bodyPr wrap="none" lIns="0" tIns="0" rIns="0" bIns="0" rtlCol="0" anchor="t"/>
          <a:lstStyle/>
          <a:p>
            <a:pPr marL="0" indent="0" algn="l">
              <a:lnSpc>
                <a:spcPts val="4050"/>
              </a:lnSpc>
              <a:buNone/>
            </a:pPr>
            <a:r>
              <a:rPr lang="en-US" sz="3250" dirty="0">
                <a:solidFill>
                  <a:srgbClr val="FFFFFF"/>
                </a:solidFill>
                <a:latin typeface="Barlow Medium" pitchFamily="34" charset="0"/>
                <a:ea typeface="Barlow Medium" pitchFamily="34" charset="-122"/>
                <a:cs typeface="Barlow Medium" pitchFamily="34" charset="-120"/>
              </a:rPr>
              <a:t>Key Demographic Insights</a:t>
            </a:r>
            <a:endParaRPr lang="en-US" sz="3250" dirty="0"/>
          </a:p>
        </p:txBody>
      </p:sp>
      <p:sp>
        <p:nvSpPr>
          <p:cNvPr id="3" name="Text 1"/>
          <p:cNvSpPr/>
          <p:nvPr/>
        </p:nvSpPr>
        <p:spPr>
          <a:xfrm>
            <a:off x="2565797" y="3071217"/>
            <a:ext cx="2076926" cy="259556"/>
          </a:xfrm>
          <a:prstGeom prst="rect">
            <a:avLst/>
          </a:prstGeom>
          <a:noFill/>
          <a:ln/>
        </p:spPr>
        <p:txBody>
          <a:bodyPr wrap="none" lIns="0" tIns="0" rIns="0" bIns="0" rtlCol="0" anchor="t"/>
          <a:lstStyle/>
          <a:p>
            <a:pPr marL="0" indent="0" algn="r">
              <a:lnSpc>
                <a:spcPts val="2000"/>
              </a:lnSpc>
              <a:buNone/>
            </a:pPr>
            <a:r>
              <a:rPr lang="en-US" sz="1600" dirty="0">
                <a:solidFill>
                  <a:srgbClr val="E5E0DF"/>
                </a:solidFill>
                <a:latin typeface="Barlow Medium" pitchFamily="34" charset="0"/>
                <a:ea typeface="Barlow Medium" pitchFamily="34" charset="-122"/>
                <a:cs typeface="Barlow Medium" pitchFamily="34" charset="-120"/>
              </a:rPr>
              <a:t>Gender Distribution</a:t>
            </a:r>
            <a:endParaRPr lang="en-US" sz="1600" dirty="0"/>
          </a:p>
        </p:txBody>
      </p:sp>
      <p:sp>
        <p:nvSpPr>
          <p:cNvPr id="4" name="Text 2"/>
          <p:cNvSpPr/>
          <p:nvPr/>
        </p:nvSpPr>
        <p:spPr>
          <a:xfrm>
            <a:off x="747712" y="3442930"/>
            <a:ext cx="3895011" cy="897255"/>
          </a:xfrm>
          <a:prstGeom prst="rect">
            <a:avLst/>
          </a:prstGeom>
          <a:noFill/>
          <a:ln/>
        </p:spPr>
        <p:txBody>
          <a:bodyPr wrap="square" lIns="0" tIns="0" rIns="0" bIns="0" rtlCol="0" anchor="t"/>
          <a:lstStyle/>
          <a:p>
            <a:pPr marL="0" indent="0" algn="r">
              <a:lnSpc>
                <a:spcPts val="2350"/>
              </a:lnSpc>
              <a:buNone/>
            </a:pPr>
            <a:r>
              <a:rPr lang="en-US" sz="1450" dirty="0">
                <a:solidFill>
                  <a:srgbClr val="E5E0DF"/>
                </a:solidFill>
                <a:latin typeface="Barlow" pitchFamily="34" charset="0"/>
                <a:ea typeface="Barlow" pitchFamily="34" charset="-122"/>
                <a:cs typeface="Barlow" pitchFamily="34" charset="-120"/>
              </a:rPr>
              <a:t>The dataset shows a slight majority of male customers (54.6%) compared to female customers (45.4%).</a:t>
            </a:r>
            <a:endParaRPr lang="en-US" sz="1450" dirty="0"/>
          </a:p>
        </p:txBody>
      </p:sp>
      <p:pic>
        <p:nvPicPr>
          <p:cNvPr id="5" name="Image 0" descr="preencoded.png"/>
          <p:cNvPicPr>
            <a:picLocks noChangeAspect="1"/>
          </p:cNvPicPr>
          <p:nvPr/>
        </p:nvPicPr>
        <p:blipFill>
          <a:blip r:embed="rId3"/>
          <a:stretch>
            <a:fillRect/>
          </a:stretch>
        </p:blipFill>
        <p:spPr>
          <a:xfrm>
            <a:off x="5016579" y="1407081"/>
            <a:ext cx="4597241" cy="4597241"/>
          </a:xfrm>
          <a:prstGeom prst="rect">
            <a:avLst/>
          </a:prstGeom>
        </p:spPr>
      </p:pic>
      <p:pic>
        <p:nvPicPr>
          <p:cNvPr id="6" name="Image 1" descr="preencoded.png"/>
          <p:cNvPicPr>
            <a:picLocks noChangeAspect="1"/>
          </p:cNvPicPr>
          <p:nvPr/>
        </p:nvPicPr>
        <p:blipFill>
          <a:blip r:embed="rId4"/>
          <a:stretch>
            <a:fillRect/>
          </a:stretch>
        </p:blipFill>
        <p:spPr>
          <a:xfrm>
            <a:off x="5566231" y="3530858"/>
            <a:ext cx="279678" cy="349568"/>
          </a:xfrm>
          <a:prstGeom prst="rect">
            <a:avLst/>
          </a:prstGeom>
        </p:spPr>
      </p:pic>
      <p:sp>
        <p:nvSpPr>
          <p:cNvPr id="7" name="Text 3"/>
          <p:cNvSpPr/>
          <p:nvPr/>
        </p:nvSpPr>
        <p:spPr>
          <a:xfrm>
            <a:off x="9894213" y="2001322"/>
            <a:ext cx="2076926" cy="259556"/>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Barlow Medium" pitchFamily="34" charset="0"/>
                <a:ea typeface="Barlow Medium" pitchFamily="34" charset="-122"/>
                <a:cs typeface="Barlow Medium" pitchFamily="34" charset="-120"/>
              </a:rPr>
              <a:t>Age Profile</a:t>
            </a:r>
            <a:endParaRPr lang="en-US" sz="1600" dirty="0"/>
          </a:p>
        </p:txBody>
      </p:sp>
      <p:sp>
        <p:nvSpPr>
          <p:cNvPr id="8" name="Text 4"/>
          <p:cNvSpPr/>
          <p:nvPr/>
        </p:nvSpPr>
        <p:spPr>
          <a:xfrm>
            <a:off x="9894213" y="2373035"/>
            <a:ext cx="3988475" cy="598170"/>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Customer ages range from 18 to 92, with a mean age of 38.9 years, indicating a diverse age group.</a:t>
            </a:r>
            <a:endParaRPr lang="en-US" sz="1450" dirty="0"/>
          </a:p>
        </p:txBody>
      </p:sp>
      <p:pic>
        <p:nvPicPr>
          <p:cNvPr id="9" name="Image 2" descr="preencoded.png"/>
          <p:cNvPicPr>
            <a:picLocks noChangeAspect="1"/>
          </p:cNvPicPr>
          <p:nvPr/>
        </p:nvPicPr>
        <p:blipFill>
          <a:blip r:embed="rId5"/>
          <a:stretch>
            <a:fillRect/>
          </a:stretch>
        </p:blipFill>
        <p:spPr>
          <a:xfrm>
            <a:off x="5016579" y="1407081"/>
            <a:ext cx="4597241" cy="4597241"/>
          </a:xfrm>
          <a:prstGeom prst="rect">
            <a:avLst/>
          </a:prstGeom>
        </p:spPr>
      </p:pic>
      <p:pic>
        <p:nvPicPr>
          <p:cNvPr id="10" name="Image 3" descr="preencoded.png"/>
          <p:cNvPicPr>
            <a:picLocks noChangeAspect="1"/>
          </p:cNvPicPr>
          <p:nvPr/>
        </p:nvPicPr>
        <p:blipFill>
          <a:blip r:embed="rId6"/>
          <a:stretch>
            <a:fillRect/>
          </a:stretch>
        </p:blipFill>
        <p:spPr>
          <a:xfrm>
            <a:off x="7979866" y="2137350"/>
            <a:ext cx="279678" cy="349568"/>
          </a:xfrm>
          <a:prstGeom prst="rect">
            <a:avLst/>
          </a:prstGeom>
        </p:spPr>
      </p:pic>
      <p:sp>
        <p:nvSpPr>
          <p:cNvPr id="11" name="Text 5"/>
          <p:cNvSpPr/>
          <p:nvPr/>
        </p:nvSpPr>
        <p:spPr>
          <a:xfrm>
            <a:off x="9894213" y="4440079"/>
            <a:ext cx="2076926" cy="259556"/>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Barlow Medium" pitchFamily="34" charset="0"/>
                <a:ea typeface="Barlow Medium" pitchFamily="34" charset="-122"/>
                <a:cs typeface="Barlow Medium" pitchFamily="34" charset="-120"/>
              </a:rPr>
              <a:t>Geographic Spread</a:t>
            </a:r>
            <a:endParaRPr lang="en-US" sz="1600" dirty="0"/>
          </a:p>
        </p:txBody>
      </p:sp>
      <p:sp>
        <p:nvSpPr>
          <p:cNvPr id="12" name="Text 6"/>
          <p:cNvSpPr/>
          <p:nvPr/>
        </p:nvSpPr>
        <p:spPr>
          <a:xfrm>
            <a:off x="9894213" y="4811792"/>
            <a:ext cx="3988475" cy="598170"/>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arlow" pitchFamily="34" charset="0"/>
                <a:ea typeface="Barlow" pitchFamily="34" charset="-122"/>
                <a:cs typeface="Barlow" pitchFamily="34" charset="-120"/>
              </a:rPr>
              <a:t>Customers are primarily from France (50.1%), followed by Germany (25.1%) and Spain (24.8%).</a:t>
            </a:r>
            <a:endParaRPr lang="en-US" sz="1450" dirty="0"/>
          </a:p>
        </p:txBody>
      </p:sp>
      <p:pic>
        <p:nvPicPr>
          <p:cNvPr id="13" name="Image 4" descr="preencoded.png"/>
          <p:cNvPicPr>
            <a:picLocks noChangeAspect="1"/>
          </p:cNvPicPr>
          <p:nvPr/>
        </p:nvPicPr>
        <p:blipFill>
          <a:blip r:embed="rId7"/>
          <a:stretch>
            <a:fillRect/>
          </a:stretch>
        </p:blipFill>
        <p:spPr>
          <a:xfrm>
            <a:off x="5016579" y="1407081"/>
            <a:ext cx="4597241" cy="4597241"/>
          </a:xfrm>
          <a:prstGeom prst="rect">
            <a:avLst/>
          </a:prstGeom>
        </p:spPr>
      </p:pic>
      <p:pic>
        <p:nvPicPr>
          <p:cNvPr id="14" name="Image 5" descr="preencoded.png"/>
          <p:cNvPicPr>
            <a:picLocks noChangeAspect="1"/>
          </p:cNvPicPr>
          <p:nvPr/>
        </p:nvPicPr>
        <p:blipFill>
          <a:blip r:embed="rId8"/>
          <a:stretch>
            <a:fillRect/>
          </a:stretch>
        </p:blipFill>
        <p:spPr>
          <a:xfrm>
            <a:off x="7979866" y="4924246"/>
            <a:ext cx="279678" cy="349568"/>
          </a:xfrm>
          <a:prstGeom prst="rect">
            <a:avLst/>
          </a:prstGeom>
        </p:spPr>
      </p:pic>
      <p:pic>
        <p:nvPicPr>
          <p:cNvPr id="15" name="Image 6" descr="preencoded.png"/>
          <p:cNvPicPr>
            <a:picLocks noChangeAspect="1"/>
          </p:cNvPicPr>
          <p:nvPr/>
        </p:nvPicPr>
        <p:blipFill>
          <a:blip r:embed="rId9"/>
          <a:stretch>
            <a:fillRect/>
          </a:stretch>
        </p:blipFill>
        <p:spPr>
          <a:xfrm>
            <a:off x="747712" y="6214586"/>
            <a:ext cx="3634740" cy="21488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1244798"/>
            <a:ext cx="7621072" cy="611981"/>
          </a:xfrm>
          <a:prstGeom prst="rect">
            <a:avLst/>
          </a:prstGeom>
          <a:noFill/>
          <a:ln/>
        </p:spPr>
        <p:txBody>
          <a:bodyPr wrap="none" lIns="0" tIns="0" rIns="0" bIns="0" rtlCol="0" anchor="t"/>
          <a:lstStyle/>
          <a:p>
            <a:pPr marL="0" indent="0" algn="l">
              <a:lnSpc>
                <a:spcPts val="4800"/>
              </a:lnSpc>
              <a:buNone/>
            </a:pPr>
            <a:r>
              <a:rPr lang="en-US" sz="3850" dirty="0">
                <a:solidFill>
                  <a:srgbClr val="FFFFFF"/>
                </a:solidFill>
                <a:latin typeface="Barlow Medium" pitchFamily="34" charset="0"/>
                <a:ea typeface="Barlow Medium" pitchFamily="34" charset="-122"/>
                <a:cs typeface="Barlow Medium" pitchFamily="34" charset="-120"/>
              </a:rPr>
              <a:t>Financial and Product Usage Trends</a:t>
            </a:r>
            <a:endParaRPr lang="en-US" sz="3850" dirty="0"/>
          </a:p>
        </p:txBody>
      </p:sp>
      <p:sp>
        <p:nvSpPr>
          <p:cNvPr id="3" name="Text 1"/>
          <p:cNvSpPr/>
          <p:nvPr/>
        </p:nvSpPr>
        <p:spPr>
          <a:xfrm>
            <a:off x="881063" y="2407444"/>
            <a:ext cx="2645688" cy="305991"/>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Barlow Medium" pitchFamily="34" charset="0"/>
                <a:ea typeface="Barlow Medium" pitchFamily="34" charset="-122"/>
                <a:cs typeface="Barlow Medium" pitchFamily="34" charset="-120"/>
              </a:rPr>
              <a:t>Credit Score Distribution</a:t>
            </a:r>
            <a:endParaRPr lang="en-US" sz="1900" dirty="0"/>
          </a:p>
        </p:txBody>
      </p:sp>
      <p:sp>
        <p:nvSpPr>
          <p:cNvPr id="4" name="Text 2"/>
          <p:cNvSpPr/>
          <p:nvPr/>
        </p:nvSpPr>
        <p:spPr>
          <a:xfrm>
            <a:off x="881063" y="2933700"/>
            <a:ext cx="6165413" cy="70485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Credit scores range from 350 to 850, with a mean of 650.5, showing a normal distribution.</a:t>
            </a:r>
            <a:endParaRPr lang="en-US" sz="1700" dirty="0"/>
          </a:p>
        </p:txBody>
      </p:sp>
      <p:pic>
        <p:nvPicPr>
          <p:cNvPr id="5" name="Image 0" descr="preencoded.png"/>
          <p:cNvPicPr>
            <a:picLocks noChangeAspect="1"/>
          </p:cNvPicPr>
          <p:nvPr/>
        </p:nvPicPr>
        <p:blipFill>
          <a:blip r:embed="rId3"/>
          <a:stretch>
            <a:fillRect/>
          </a:stretch>
        </p:blipFill>
        <p:spPr>
          <a:xfrm>
            <a:off x="881063" y="3886319"/>
            <a:ext cx="6165413" cy="2850594"/>
          </a:xfrm>
          <a:prstGeom prst="rect">
            <a:avLst/>
          </a:prstGeom>
        </p:spPr>
      </p:pic>
      <p:sp>
        <p:nvSpPr>
          <p:cNvPr id="6" name="Text 3"/>
          <p:cNvSpPr/>
          <p:nvPr/>
        </p:nvSpPr>
        <p:spPr>
          <a:xfrm>
            <a:off x="7591544" y="2407444"/>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Barlow Medium" pitchFamily="34" charset="0"/>
                <a:ea typeface="Barlow Medium" pitchFamily="34" charset="-122"/>
                <a:cs typeface="Barlow Medium" pitchFamily="34" charset="-120"/>
              </a:rPr>
              <a:t>Product Ownership</a:t>
            </a:r>
            <a:endParaRPr lang="en-US" sz="1900" dirty="0"/>
          </a:p>
        </p:txBody>
      </p:sp>
      <p:sp>
        <p:nvSpPr>
          <p:cNvPr id="7" name="Text 4"/>
          <p:cNvSpPr/>
          <p:nvPr/>
        </p:nvSpPr>
        <p:spPr>
          <a:xfrm>
            <a:off x="7591544" y="2933700"/>
            <a:ext cx="6165413" cy="70485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Most customers own 1 or 2 products (50.8% and 45.9% respectively), with fewer owning 3 or 4 products.</a:t>
            </a:r>
            <a:endParaRPr lang="en-US" sz="1700" dirty="0"/>
          </a:p>
        </p:txBody>
      </p:sp>
      <p:pic>
        <p:nvPicPr>
          <p:cNvPr id="8" name="Image 1" descr="preencoded.png"/>
          <p:cNvPicPr>
            <a:picLocks noChangeAspect="1"/>
          </p:cNvPicPr>
          <p:nvPr/>
        </p:nvPicPr>
        <p:blipFill>
          <a:blip r:embed="rId4"/>
          <a:stretch>
            <a:fillRect/>
          </a:stretch>
        </p:blipFill>
        <p:spPr>
          <a:xfrm>
            <a:off x="7591544" y="3886319"/>
            <a:ext cx="6165413" cy="28207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81063" y="1051441"/>
            <a:ext cx="8207931" cy="611981"/>
          </a:xfrm>
          <a:prstGeom prst="rect">
            <a:avLst/>
          </a:prstGeom>
          <a:noFill/>
          <a:ln/>
        </p:spPr>
        <p:txBody>
          <a:bodyPr wrap="none" lIns="0" tIns="0" rIns="0" bIns="0" rtlCol="0" anchor="t"/>
          <a:lstStyle/>
          <a:p>
            <a:pPr marL="0" indent="0" algn="l">
              <a:lnSpc>
                <a:spcPts val="4800"/>
              </a:lnSpc>
              <a:buNone/>
            </a:pPr>
            <a:r>
              <a:rPr lang="en-US" sz="3850" dirty="0">
                <a:solidFill>
                  <a:srgbClr val="FFFFFF"/>
                </a:solidFill>
                <a:latin typeface="Barlow Medium" pitchFamily="34" charset="0"/>
                <a:ea typeface="Barlow Medium" pitchFamily="34" charset="-122"/>
                <a:cs typeface="Barlow Medium" pitchFamily="34" charset="-120"/>
              </a:rPr>
              <a:t>Customer Tenure and Balance Analysis</a:t>
            </a:r>
            <a:endParaRPr lang="en-US" sz="3850" dirty="0"/>
          </a:p>
        </p:txBody>
      </p:sp>
      <p:sp>
        <p:nvSpPr>
          <p:cNvPr id="3" name="Text 1"/>
          <p:cNvSpPr/>
          <p:nvPr/>
        </p:nvSpPr>
        <p:spPr>
          <a:xfrm>
            <a:off x="881063" y="2214086"/>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Barlow Medium" pitchFamily="34" charset="0"/>
                <a:ea typeface="Barlow Medium" pitchFamily="34" charset="-122"/>
                <a:cs typeface="Barlow Medium" pitchFamily="34" charset="-120"/>
              </a:rPr>
              <a:t>Tenure Distribution</a:t>
            </a:r>
            <a:endParaRPr lang="en-US" sz="1900" dirty="0"/>
          </a:p>
        </p:txBody>
      </p:sp>
      <p:sp>
        <p:nvSpPr>
          <p:cNvPr id="4" name="Text 2"/>
          <p:cNvSpPr/>
          <p:nvPr/>
        </p:nvSpPr>
        <p:spPr>
          <a:xfrm>
            <a:off x="881063" y="2740343"/>
            <a:ext cx="6165413" cy="1057275"/>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Customer tenure ranges from 0 to 10 years, with a relatively even distribution across most years, except for fewer customers at 0 and 10 years.</a:t>
            </a:r>
            <a:endParaRPr lang="en-US" sz="1700" dirty="0"/>
          </a:p>
        </p:txBody>
      </p:sp>
      <p:pic>
        <p:nvPicPr>
          <p:cNvPr id="5" name="Image 0" descr="preencoded.png"/>
          <p:cNvPicPr>
            <a:picLocks noChangeAspect="1"/>
          </p:cNvPicPr>
          <p:nvPr/>
        </p:nvPicPr>
        <p:blipFill>
          <a:blip r:embed="rId3"/>
          <a:stretch>
            <a:fillRect/>
          </a:stretch>
        </p:blipFill>
        <p:spPr>
          <a:xfrm>
            <a:off x="881063" y="4045387"/>
            <a:ext cx="6165413" cy="2884884"/>
          </a:xfrm>
          <a:prstGeom prst="rect">
            <a:avLst/>
          </a:prstGeom>
        </p:spPr>
      </p:pic>
      <p:sp>
        <p:nvSpPr>
          <p:cNvPr id="6" name="Text 3"/>
          <p:cNvSpPr/>
          <p:nvPr/>
        </p:nvSpPr>
        <p:spPr>
          <a:xfrm>
            <a:off x="7591544" y="2214086"/>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Barlow Medium" pitchFamily="34" charset="0"/>
                <a:ea typeface="Barlow Medium" pitchFamily="34" charset="-122"/>
                <a:cs typeface="Barlow Medium" pitchFamily="34" charset="-120"/>
              </a:rPr>
              <a:t>Balance Distribution</a:t>
            </a:r>
            <a:endParaRPr lang="en-US" sz="1900" dirty="0"/>
          </a:p>
        </p:txBody>
      </p:sp>
      <p:sp>
        <p:nvSpPr>
          <p:cNvPr id="7" name="Text 4"/>
          <p:cNvSpPr/>
          <p:nvPr/>
        </p:nvSpPr>
        <p:spPr>
          <a:xfrm>
            <a:off x="7591544" y="2740343"/>
            <a:ext cx="6165413" cy="70485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Customer balances vary widely, with a significant number having zero balance, suggesting different customer segments.</a:t>
            </a:r>
            <a:endParaRPr lang="en-US" sz="1700" dirty="0"/>
          </a:p>
        </p:txBody>
      </p:sp>
      <p:pic>
        <p:nvPicPr>
          <p:cNvPr id="8" name="Image 1" descr="preencoded.png"/>
          <p:cNvPicPr>
            <a:picLocks noChangeAspect="1"/>
          </p:cNvPicPr>
          <p:nvPr/>
        </p:nvPicPr>
        <p:blipFill>
          <a:blip r:embed="rId4"/>
          <a:stretch>
            <a:fillRect/>
          </a:stretch>
        </p:blipFill>
        <p:spPr>
          <a:xfrm>
            <a:off x="7591544" y="3692962"/>
            <a:ext cx="6165413" cy="28207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1063" y="1032034"/>
            <a:ext cx="6165413" cy="6165413"/>
          </a:xfrm>
          <a:prstGeom prst="rect">
            <a:avLst/>
          </a:prstGeom>
        </p:spPr>
      </p:pic>
      <p:sp>
        <p:nvSpPr>
          <p:cNvPr id="3" name="Text 0"/>
          <p:cNvSpPr/>
          <p:nvPr/>
        </p:nvSpPr>
        <p:spPr>
          <a:xfrm>
            <a:off x="7591544" y="2346365"/>
            <a:ext cx="6165413" cy="1223963"/>
          </a:xfrm>
          <a:prstGeom prst="rect">
            <a:avLst/>
          </a:prstGeom>
          <a:noFill/>
          <a:ln/>
        </p:spPr>
        <p:txBody>
          <a:bodyPr wrap="square" lIns="0" tIns="0" rIns="0" bIns="0" rtlCol="0" anchor="t"/>
          <a:lstStyle/>
          <a:p>
            <a:pPr marL="0" indent="0" algn="l">
              <a:lnSpc>
                <a:spcPts val="4800"/>
              </a:lnSpc>
              <a:buNone/>
            </a:pPr>
            <a:r>
              <a:rPr lang="en-US" sz="3850" dirty="0">
                <a:solidFill>
                  <a:srgbClr val="FFFFFF"/>
                </a:solidFill>
                <a:latin typeface="Barlow Medium" pitchFamily="34" charset="0"/>
                <a:ea typeface="Barlow Medium" pitchFamily="34" charset="-122"/>
                <a:cs typeface="Barlow Medium" pitchFamily="34" charset="-120"/>
              </a:rPr>
              <a:t>Estimated Salary vs Balance by Churn</a:t>
            </a:r>
            <a:endParaRPr lang="en-US" sz="3850" dirty="0"/>
          </a:p>
        </p:txBody>
      </p:sp>
      <p:sp>
        <p:nvSpPr>
          <p:cNvPr id="4" name="Text 1"/>
          <p:cNvSpPr/>
          <p:nvPr/>
        </p:nvSpPr>
        <p:spPr>
          <a:xfrm>
            <a:off x="7591544" y="3790593"/>
            <a:ext cx="6165413" cy="211455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The scatter plot visualizes the relationship between customer balance and estimated salary, highlighting those who have churned. This helps identify if specific ranges of balance or salary contribute to customer attrition. For instance, customers with very low or zero balances, regardless of salary, might exhibit a higher propensity to churn.</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703183"/>
            <a:ext cx="4895374" cy="611981"/>
          </a:xfrm>
          <a:prstGeom prst="rect">
            <a:avLst/>
          </a:prstGeom>
          <a:noFill/>
          <a:ln/>
        </p:spPr>
        <p:txBody>
          <a:bodyPr wrap="none" lIns="0" tIns="0" rIns="0" bIns="0" rtlCol="0" anchor="t"/>
          <a:lstStyle/>
          <a:p>
            <a:pPr marL="0" indent="0" algn="l">
              <a:lnSpc>
                <a:spcPts val="4800"/>
              </a:lnSpc>
              <a:buNone/>
            </a:pPr>
            <a:r>
              <a:rPr lang="en-US" sz="3850" dirty="0">
                <a:solidFill>
                  <a:srgbClr val="FFFFFF"/>
                </a:solidFill>
                <a:latin typeface="Barlow Medium" pitchFamily="34" charset="0"/>
                <a:ea typeface="Barlow Medium" pitchFamily="34" charset="-122"/>
                <a:cs typeface="Barlow Medium" pitchFamily="34" charset="-120"/>
              </a:rPr>
              <a:t>Churn Rate Overview</a:t>
            </a:r>
            <a:endParaRPr lang="en-US" sz="3850" dirty="0"/>
          </a:p>
        </p:txBody>
      </p:sp>
      <p:sp>
        <p:nvSpPr>
          <p:cNvPr id="3" name="Text 1"/>
          <p:cNvSpPr/>
          <p:nvPr/>
        </p:nvSpPr>
        <p:spPr>
          <a:xfrm>
            <a:off x="881063" y="1865828"/>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Barlow Medium" pitchFamily="34" charset="0"/>
                <a:ea typeface="Barlow Medium" pitchFamily="34" charset="-122"/>
                <a:cs typeface="Barlow Medium" pitchFamily="34" charset="-120"/>
              </a:rPr>
              <a:t>Overall Churn Rate</a:t>
            </a:r>
            <a:endParaRPr lang="en-US" sz="1900" dirty="0"/>
          </a:p>
        </p:txBody>
      </p:sp>
      <p:sp>
        <p:nvSpPr>
          <p:cNvPr id="4" name="Text 2"/>
          <p:cNvSpPr/>
          <p:nvPr/>
        </p:nvSpPr>
        <p:spPr>
          <a:xfrm>
            <a:off x="881063" y="2392085"/>
            <a:ext cx="6165413" cy="1057275"/>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The dataset indicates that 20.4% of customers have exited, while 79.6% remain active. This imbalance is crucial for model training.</a:t>
            </a:r>
            <a:endParaRPr lang="en-US" sz="1700" dirty="0"/>
          </a:p>
        </p:txBody>
      </p:sp>
      <p:pic>
        <p:nvPicPr>
          <p:cNvPr id="5" name="Image 0" descr="preencoded.png"/>
          <p:cNvPicPr>
            <a:picLocks noChangeAspect="1"/>
          </p:cNvPicPr>
          <p:nvPr/>
        </p:nvPicPr>
        <p:blipFill>
          <a:blip r:embed="rId3"/>
          <a:stretch>
            <a:fillRect/>
          </a:stretch>
        </p:blipFill>
        <p:spPr>
          <a:xfrm>
            <a:off x="881063" y="3697129"/>
            <a:ext cx="1874520" cy="1866900"/>
          </a:xfrm>
          <a:prstGeom prst="rect">
            <a:avLst/>
          </a:prstGeom>
        </p:spPr>
      </p:pic>
      <p:sp>
        <p:nvSpPr>
          <p:cNvPr id="6" name="Text 3"/>
          <p:cNvSpPr/>
          <p:nvPr/>
        </p:nvSpPr>
        <p:spPr>
          <a:xfrm>
            <a:off x="7591544" y="1865828"/>
            <a:ext cx="3600212" cy="305991"/>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Barlow Medium" pitchFamily="34" charset="0"/>
                <a:ea typeface="Barlow Medium" pitchFamily="34" charset="-122"/>
                <a:cs typeface="Barlow Medium" pitchFamily="34" charset="-120"/>
              </a:rPr>
              <a:t>Churn by Salary Group and Gender</a:t>
            </a:r>
            <a:endParaRPr lang="en-US" sz="1900" dirty="0"/>
          </a:p>
        </p:txBody>
      </p:sp>
      <p:sp>
        <p:nvSpPr>
          <p:cNvPr id="7" name="Text 4"/>
          <p:cNvSpPr/>
          <p:nvPr/>
        </p:nvSpPr>
        <p:spPr>
          <a:xfrm>
            <a:off x="7591544" y="2392085"/>
            <a:ext cx="6165413" cy="1057275"/>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Analysis shows that churn rate varies across salary groups and gender, with females generally having a higher churn rate across all salary tiers.</a:t>
            </a:r>
            <a:endParaRPr lang="en-US" sz="1700" dirty="0"/>
          </a:p>
        </p:txBody>
      </p:sp>
      <p:pic>
        <p:nvPicPr>
          <p:cNvPr id="8" name="Image 1" descr="preencoded.png"/>
          <p:cNvPicPr>
            <a:picLocks noChangeAspect="1"/>
          </p:cNvPicPr>
          <p:nvPr/>
        </p:nvPicPr>
        <p:blipFill>
          <a:blip r:embed="rId4"/>
          <a:stretch>
            <a:fillRect/>
          </a:stretch>
        </p:blipFill>
        <p:spPr>
          <a:xfrm>
            <a:off x="7591544" y="3697129"/>
            <a:ext cx="5334000" cy="3581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262938" y="0"/>
            <a:ext cx="6367462" cy="8229600"/>
          </a:xfrm>
          <a:prstGeom prst="rect">
            <a:avLst/>
          </a:prstGeom>
        </p:spPr>
      </p:pic>
      <p:sp>
        <p:nvSpPr>
          <p:cNvPr id="3" name="Text 0"/>
          <p:cNvSpPr/>
          <p:nvPr/>
        </p:nvSpPr>
        <p:spPr>
          <a:xfrm>
            <a:off x="881063" y="2632710"/>
            <a:ext cx="7381875" cy="1223963"/>
          </a:xfrm>
          <a:prstGeom prst="rect">
            <a:avLst/>
          </a:prstGeom>
          <a:noFill/>
          <a:ln/>
        </p:spPr>
        <p:txBody>
          <a:bodyPr wrap="square" lIns="0" tIns="0" rIns="0" bIns="0" rtlCol="0" anchor="t"/>
          <a:lstStyle/>
          <a:p>
            <a:pPr marL="0" indent="0" algn="l">
              <a:lnSpc>
                <a:spcPts val="4800"/>
              </a:lnSpc>
              <a:buNone/>
            </a:pPr>
            <a:r>
              <a:rPr lang="en-US" sz="3850" dirty="0">
                <a:solidFill>
                  <a:srgbClr val="FFFFFF"/>
                </a:solidFill>
                <a:latin typeface="Barlow Medium" pitchFamily="34" charset="0"/>
                <a:ea typeface="Barlow Medium" pitchFamily="34" charset="-122"/>
                <a:cs typeface="Barlow Medium" pitchFamily="34" charset="-120"/>
              </a:rPr>
              <a:t>Feature Correlation and Impact on Churn</a:t>
            </a:r>
            <a:endParaRPr lang="en-US" sz="3850" dirty="0"/>
          </a:p>
        </p:txBody>
      </p:sp>
      <p:sp>
        <p:nvSpPr>
          <p:cNvPr id="4" name="Text 1"/>
          <p:cNvSpPr/>
          <p:nvPr/>
        </p:nvSpPr>
        <p:spPr>
          <a:xfrm>
            <a:off x="881063" y="4187071"/>
            <a:ext cx="7381875" cy="140970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A correlation matrix reveals relationships between numerical features and the 'Exited' target variable. Age and Balance show a notable positive correlation with churn, indicating older customers and those with higher balances are more likely to churn.</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1068943"/>
            <a:ext cx="7381875" cy="1223963"/>
          </a:xfrm>
          <a:prstGeom prst="rect">
            <a:avLst/>
          </a:prstGeom>
          <a:noFill/>
          <a:ln/>
        </p:spPr>
        <p:txBody>
          <a:bodyPr wrap="square" lIns="0" tIns="0" rIns="0" bIns="0" rtlCol="0" anchor="t"/>
          <a:lstStyle/>
          <a:p>
            <a:pPr marL="0" indent="0" algn="l">
              <a:lnSpc>
                <a:spcPts val="4800"/>
              </a:lnSpc>
              <a:buNone/>
            </a:pPr>
            <a:r>
              <a:rPr lang="en-US" sz="3850" dirty="0">
                <a:solidFill>
                  <a:srgbClr val="FFFFFF"/>
                </a:solidFill>
                <a:latin typeface="Barlow Medium" pitchFamily="34" charset="0"/>
                <a:ea typeface="Barlow Medium" pitchFamily="34" charset="-122"/>
                <a:cs typeface="Barlow Medium" pitchFamily="34" charset="-120"/>
              </a:rPr>
              <a:t>Model Performance and Next Steps</a:t>
            </a:r>
            <a:endParaRPr lang="en-US" sz="3850" dirty="0"/>
          </a:p>
        </p:txBody>
      </p:sp>
      <p:sp>
        <p:nvSpPr>
          <p:cNvPr id="4" name="Shape 1"/>
          <p:cNvSpPr/>
          <p:nvPr/>
        </p:nvSpPr>
        <p:spPr>
          <a:xfrm>
            <a:off x="6367462" y="2623304"/>
            <a:ext cx="495657" cy="495657"/>
          </a:xfrm>
          <a:prstGeom prst="roundRect">
            <a:avLst>
              <a:gd name="adj" fmla="val 18667"/>
            </a:avLst>
          </a:prstGeom>
          <a:solidFill>
            <a:srgbClr val="790709"/>
          </a:solidFill>
          <a:ln w="7620">
            <a:solidFill>
              <a:srgbClr val="922022"/>
            </a:solidFill>
            <a:prstDash val="solid"/>
          </a:ln>
        </p:spPr>
      </p:sp>
      <p:sp>
        <p:nvSpPr>
          <p:cNvPr id="5" name="Text 2"/>
          <p:cNvSpPr/>
          <p:nvPr/>
        </p:nvSpPr>
        <p:spPr>
          <a:xfrm>
            <a:off x="7083385" y="2699028"/>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Barlow Medium" pitchFamily="34" charset="0"/>
                <a:ea typeface="Barlow Medium" pitchFamily="34" charset="-122"/>
                <a:cs typeface="Barlow Medium" pitchFamily="34" charset="-120"/>
              </a:rPr>
              <a:t>Logistic Regression</a:t>
            </a:r>
            <a:endParaRPr lang="en-US" sz="1900" dirty="0"/>
          </a:p>
        </p:txBody>
      </p:sp>
      <p:sp>
        <p:nvSpPr>
          <p:cNvPr id="6" name="Text 3"/>
          <p:cNvSpPr/>
          <p:nvPr/>
        </p:nvSpPr>
        <p:spPr>
          <a:xfrm>
            <a:off x="7083385" y="3137178"/>
            <a:ext cx="6665952" cy="70485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Achieved an accuracy of 78.9%, with a precision of 0.39 and recall of 0.07 for churned customers.</a:t>
            </a:r>
            <a:endParaRPr lang="en-US" sz="1700" dirty="0"/>
          </a:p>
        </p:txBody>
      </p:sp>
      <p:sp>
        <p:nvSpPr>
          <p:cNvPr id="7" name="Shape 4"/>
          <p:cNvSpPr/>
          <p:nvPr/>
        </p:nvSpPr>
        <p:spPr>
          <a:xfrm>
            <a:off x="6367462" y="4282559"/>
            <a:ext cx="495657" cy="495657"/>
          </a:xfrm>
          <a:prstGeom prst="roundRect">
            <a:avLst>
              <a:gd name="adj" fmla="val 18667"/>
            </a:avLst>
          </a:prstGeom>
          <a:solidFill>
            <a:srgbClr val="790709"/>
          </a:solidFill>
          <a:ln w="7620">
            <a:solidFill>
              <a:srgbClr val="922022"/>
            </a:solidFill>
            <a:prstDash val="solid"/>
          </a:ln>
        </p:spPr>
      </p:sp>
      <p:sp>
        <p:nvSpPr>
          <p:cNvPr id="8" name="Text 5"/>
          <p:cNvSpPr/>
          <p:nvPr/>
        </p:nvSpPr>
        <p:spPr>
          <a:xfrm>
            <a:off x="7083385" y="4358283"/>
            <a:ext cx="3298031" cy="305991"/>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Barlow Medium" pitchFamily="34" charset="0"/>
                <a:ea typeface="Barlow Medium" pitchFamily="34" charset="-122"/>
                <a:cs typeface="Barlow Medium" pitchFamily="34" charset="-120"/>
              </a:rPr>
              <a:t>Support Vector Classifier (SVC)</a:t>
            </a:r>
            <a:endParaRPr lang="en-US" sz="1900" dirty="0"/>
          </a:p>
        </p:txBody>
      </p:sp>
      <p:sp>
        <p:nvSpPr>
          <p:cNvPr id="9" name="Text 6"/>
          <p:cNvSpPr/>
          <p:nvPr/>
        </p:nvSpPr>
        <p:spPr>
          <a:xfrm>
            <a:off x="7083385" y="4796433"/>
            <a:ext cx="6665952" cy="70485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Showed an accuracy of 79.7%, but struggled with predicting churned customers (precision and recall of 0.00).</a:t>
            </a:r>
            <a:endParaRPr lang="en-US" sz="1700" dirty="0"/>
          </a:p>
        </p:txBody>
      </p:sp>
      <p:sp>
        <p:nvSpPr>
          <p:cNvPr id="10" name="Shape 7"/>
          <p:cNvSpPr/>
          <p:nvPr/>
        </p:nvSpPr>
        <p:spPr>
          <a:xfrm>
            <a:off x="6367462" y="5941814"/>
            <a:ext cx="495657" cy="495657"/>
          </a:xfrm>
          <a:prstGeom prst="roundRect">
            <a:avLst>
              <a:gd name="adj" fmla="val 18667"/>
            </a:avLst>
          </a:prstGeom>
          <a:solidFill>
            <a:srgbClr val="790709"/>
          </a:solidFill>
          <a:ln w="7620">
            <a:solidFill>
              <a:srgbClr val="922022"/>
            </a:solidFill>
            <a:prstDash val="solid"/>
          </a:ln>
        </p:spPr>
      </p:sp>
      <p:sp>
        <p:nvSpPr>
          <p:cNvPr id="11" name="Text 8"/>
          <p:cNvSpPr/>
          <p:nvPr/>
        </p:nvSpPr>
        <p:spPr>
          <a:xfrm>
            <a:off x="7083385" y="6017538"/>
            <a:ext cx="2910959" cy="305991"/>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Barlow Medium" pitchFamily="34" charset="0"/>
                <a:ea typeface="Barlow Medium" pitchFamily="34" charset="-122"/>
                <a:cs typeface="Barlow Medium" pitchFamily="34" charset="-120"/>
              </a:rPr>
              <a:t>K-Nearest Neighbors (KNN)</a:t>
            </a:r>
            <a:endParaRPr lang="en-US" sz="1900" dirty="0"/>
          </a:p>
        </p:txBody>
      </p:sp>
      <p:sp>
        <p:nvSpPr>
          <p:cNvPr id="12" name="Text 9"/>
          <p:cNvSpPr/>
          <p:nvPr/>
        </p:nvSpPr>
        <p:spPr>
          <a:xfrm>
            <a:off x="7083385" y="6455688"/>
            <a:ext cx="6665952" cy="70485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Resulted in an accuracy of 77.0%, with low precision (0.26) and recall (0.07) for churned customers.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547</Words>
  <Application>Microsoft Office PowerPoint</Application>
  <PresentationFormat>Custom</PresentationFormat>
  <Paragraphs>50</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Barlow Bold</vt:lpstr>
      <vt:lpstr>Barlow</vt:lpstr>
      <vt:lpstr>Arial</vt:lpstr>
      <vt:lpstr>Barlow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MAHMOUD</dc:creator>
  <cp:lastModifiedBy>SCH 2</cp:lastModifiedBy>
  <cp:revision>2</cp:revision>
  <dcterms:created xsi:type="dcterms:W3CDTF">2025-07-01T20:08:27Z</dcterms:created>
  <dcterms:modified xsi:type="dcterms:W3CDTF">2025-07-02T11:42:37Z</dcterms:modified>
</cp:coreProperties>
</file>